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1" r:id="rId4"/>
    <p:sldId id="260" r:id="rId5"/>
    <p:sldId id="259" r:id="rId6"/>
    <p:sldId id="25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83383"/>
  </p:normalViewPr>
  <p:slideViewPr>
    <p:cSldViewPr snapToGrid="0" snapToObjects="1">
      <p:cViewPr>
        <p:scale>
          <a:sx n="110" d="100"/>
          <a:sy n="110" d="100"/>
        </p:scale>
        <p:origin x="40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10.tiff>
</file>

<file path=ppt/media/image100.png>
</file>

<file path=ppt/media/image12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image9.tiff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CE2EF-DF55-5A48-8A64-00F011E65039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A6A60E-5524-FE4A-B87F-862CB6E0A7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684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has it grown?</a:t>
            </a:r>
          </a:p>
          <a:p>
            <a:r>
              <a:rPr lang="en-US" dirty="0"/>
              <a:t>The huge leap that you see here is due to a couple of factors:</a:t>
            </a:r>
          </a:p>
          <a:p>
            <a:pPr marL="171450" indent="-171450">
              <a:buFontTx/>
              <a:buChar char="-"/>
            </a:pPr>
            <a:r>
              <a:rPr lang="en-US" dirty="0"/>
              <a:t>Lots of Data Available: last 10 </a:t>
            </a:r>
            <a:r>
              <a:rPr lang="en-US" dirty="0" err="1"/>
              <a:t>yrs</a:t>
            </a:r>
            <a:r>
              <a:rPr lang="en-US" dirty="0"/>
              <a:t> of so due to DIGITISATION of society, </a:t>
            </a:r>
            <a:r>
              <a:rPr lang="en-US" dirty="0" err="1"/>
              <a:t>IoT</a:t>
            </a:r>
            <a:r>
              <a:rPr lang="en-US" dirty="0"/>
              <a:t>,</a:t>
            </a:r>
            <a:r>
              <a:rPr lang="en-US" baseline="0" dirty="0"/>
              <a:t> mobile apps used we can collect more data to use for our traditional learning algorithms.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Faster computation also helps you run your algorithm many times and improve it.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Improvement in Algorithms: more hidden layers, more data to feed into training sets and switching our activation functions from Sigmoid to </a:t>
            </a:r>
            <a:r>
              <a:rPr lang="en-US" baseline="0" dirty="0" err="1"/>
              <a:t>ReLU</a:t>
            </a:r>
            <a:r>
              <a:rPr lang="en-US" baseline="0" dirty="0"/>
              <a:t>( more accuracy).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6A60E-5524-FE4A-B87F-862CB6E0A72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91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baseline="0" dirty="0" smtClean="0"/>
              <a:t> do we feed our images from the </a:t>
            </a:r>
            <a:r>
              <a:rPr lang="en-US" baseline="0" dirty="0" err="1" smtClean="0"/>
              <a:t>tarining</a:t>
            </a:r>
            <a:r>
              <a:rPr lang="en-US" baseline="0" dirty="0" smtClean="0"/>
              <a:t> set into data that we can work with?</a:t>
            </a:r>
          </a:p>
          <a:p>
            <a:r>
              <a:rPr lang="en-US" baseline="0" dirty="0" smtClean="0"/>
              <a:t>For 1 training example is shown . We do for m training examples and input in feature vector X. Then we have output Y. Now that we have classified our images, we can more onto the next section.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Cat Image: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www.google.co.uk</a:t>
            </a:r>
            <a:r>
              <a:rPr lang="en-US" dirty="0" smtClean="0"/>
              <a:t>/</a:t>
            </a:r>
            <a:r>
              <a:rPr lang="en-US" dirty="0" err="1" smtClean="0"/>
              <a:t>url?sa</a:t>
            </a:r>
            <a:r>
              <a:rPr lang="en-US" dirty="0" smtClean="0"/>
              <a:t>=</a:t>
            </a:r>
            <a:r>
              <a:rPr lang="en-US" dirty="0" err="1" smtClean="0"/>
              <a:t>i&amp;rct</a:t>
            </a:r>
            <a:r>
              <a:rPr lang="en-US" dirty="0" smtClean="0"/>
              <a:t>=</a:t>
            </a:r>
            <a:r>
              <a:rPr lang="en-US" dirty="0" err="1" smtClean="0"/>
              <a:t>j&amp;q</a:t>
            </a:r>
            <a:r>
              <a:rPr lang="en-US" dirty="0" smtClean="0"/>
              <a:t>=&amp;</a:t>
            </a:r>
            <a:r>
              <a:rPr lang="en-US" dirty="0" err="1" smtClean="0"/>
              <a:t>esrc</a:t>
            </a:r>
            <a:r>
              <a:rPr lang="en-US" dirty="0" smtClean="0"/>
              <a:t>=</a:t>
            </a:r>
            <a:r>
              <a:rPr lang="en-US" dirty="0" err="1" smtClean="0"/>
              <a:t>s&amp;source</a:t>
            </a:r>
            <a:r>
              <a:rPr lang="en-US" dirty="0" smtClean="0"/>
              <a:t>=</a:t>
            </a:r>
            <a:r>
              <a:rPr lang="en-US" dirty="0" err="1" smtClean="0"/>
              <a:t>images&amp;cd</a:t>
            </a:r>
            <a:r>
              <a:rPr lang="en-US" dirty="0" smtClean="0"/>
              <a:t>=&amp;cad=</a:t>
            </a:r>
            <a:r>
              <a:rPr lang="en-US" dirty="0" err="1" smtClean="0"/>
              <a:t>rja&amp;uact</a:t>
            </a:r>
            <a:r>
              <a:rPr lang="en-US" dirty="0" smtClean="0"/>
              <a:t>=8&amp;ved=0ahUKEwjEurCuvsDXAhWLbFAKHc38CTkQjRwIBw&amp;url=http%3A%2F%2Fjonvilma.com%2Fcat.html&amp;psig=AOvVaw2WRjeNFDxfB9-N9fIUuYOt&amp;ust=1510832116324920</a:t>
            </a:r>
          </a:p>
          <a:p>
            <a:endParaRPr lang="en-US" dirty="0" smtClean="0"/>
          </a:p>
          <a:p>
            <a:r>
              <a:rPr lang="en-US" dirty="0" smtClean="0"/>
              <a:t>Matrix Image:</a:t>
            </a:r>
          </a:p>
          <a:p>
            <a:r>
              <a:rPr lang="en-US" dirty="0" smtClean="0"/>
              <a:t>Coursera Deep Learning &amp; Neural Networks</a:t>
            </a:r>
            <a:r>
              <a:rPr lang="en-US" baseline="0" dirty="0" smtClean="0"/>
              <a:t> Course by Andrew Ng</a:t>
            </a:r>
            <a:endParaRPr lang="en-US" dirty="0" smtClean="0"/>
          </a:p>
          <a:p>
            <a:r>
              <a:rPr lang="en-US" dirty="0" smtClean="0"/>
              <a:t>Vector</a:t>
            </a:r>
            <a:r>
              <a:rPr lang="en-US" baseline="0" dirty="0" smtClean="0"/>
              <a:t> Image: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Coursera Deep Learning &amp; Neural Networks</a:t>
            </a:r>
            <a:r>
              <a:rPr lang="en-US" baseline="0" dirty="0" smtClean="0"/>
              <a:t> Course by Andrew Ng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6A60E-5524-FE4A-B87F-862CB6E0A7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452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MACRO: </a:t>
            </a:r>
            <a:r>
              <a:rPr lang="en-US" dirty="0" smtClean="0"/>
              <a:t>The computations of a neural network are </a:t>
            </a:r>
            <a:r>
              <a:rPr lang="en-US" dirty="0" err="1" smtClean="0"/>
              <a:t>organised</a:t>
            </a:r>
            <a:r>
              <a:rPr lang="en-US" dirty="0" smtClean="0"/>
              <a:t> as a forward</a:t>
            </a:r>
            <a:r>
              <a:rPr lang="en-US" baseline="0" dirty="0" smtClean="0"/>
              <a:t> pass/ propagation step which computes the output of our image. Then the backward propagation step updates the weights and the bias to give us the </a:t>
            </a:r>
            <a:r>
              <a:rPr lang="en-US" b="1" baseline="0" dirty="0" smtClean="0"/>
              <a:t>MOST ACCURATE PREDICTION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Zoom in: The forward prop step converts  the image into a vector of pixels ; * by weights(</a:t>
            </a:r>
            <a:r>
              <a:rPr lang="en-US" b="1" baseline="0" dirty="0" smtClean="0"/>
              <a:t>ARBITRARY</a:t>
            </a:r>
            <a:r>
              <a:rPr lang="en-US" baseline="0" dirty="0" smtClean="0"/>
              <a:t>) and + the bias </a:t>
            </a:r>
            <a:r>
              <a:rPr lang="mr-IN" baseline="0" dirty="0" smtClean="0"/>
              <a:t>–</a:t>
            </a:r>
            <a:r>
              <a:rPr lang="en-US" baseline="0" dirty="0" smtClean="0"/>
              <a:t> this is the regression function.  But its between </a:t>
            </a:r>
            <a:r>
              <a:rPr lang="mr-IN" baseline="0" dirty="0" smtClean="0"/>
              <a:t>–</a:t>
            </a:r>
            <a:r>
              <a:rPr lang="en-US" baseline="0" dirty="0" smtClean="0"/>
              <a:t>in and + inf. </a:t>
            </a:r>
          </a:p>
          <a:p>
            <a:r>
              <a:rPr lang="en-US" baseline="0" dirty="0" smtClean="0"/>
              <a:t>To get it to a range (0,1) we divide by maximum pixel intensity and pass through sigmoid function. It then spits out the value between 0 and 1.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Predictions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s.t</a:t>
            </a:r>
            <a:r>
              <a:rPr lang="en-US" baseline="0" dirty="0" smtClean="0"/>
              <a:t> if &gt; 0.5 </a:t>
            </a:r>
            <a:r>
              <a:rPr lang="mr-IN" baseline="0" dirty="0" smtClean="0"/>
              <a:t>–</a:t>
            </a:r>
            <a:r>
              <a:rPr lang="en-US" baseline="0" dirty="0" smtClean="0"/>
              <a:t> Cat</a:t>
            </a:r>
          </a:p>
          <a:p>
            <a:r>
              <a:rPr lang="en-US" baseline="0" dirty="0" smtClean="0"/>
              <a:t>If &lt;= o.5 </a:t>
            </a:r>
            <a:r>
              <a:rPr lang="mr-IN" baseline="0" dirty="0" smtClean="0"/>
              <a:t>–</a:t>
            </a:r>
            <a:r>
              <a:rPr lang="en-US" baseline="0" dirty="0" smtClean="0"/>
              <a:t> not a cat.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FP does something even better; it computes the </a:t>
            </a:r>
            <a:r>
              <a:rPr lang="en-US" b="1" baseline="0" dirty="0" smtClean="0"/>
              <a:t>ERROR </a:t>
            </a:r>
            <a:r>
              <a:rPr lang="en-US" baseline="0" dirty="0" smtClean="0"/>
              <a:t>between our prediction and actual value of image (1- cat or 0-not cat).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BP updates /trains the initial values of 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Sigmoid Image: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www.google.co.uk</a:t>
            </a:r>
            <a:r>
              <a:rPr lang="en-US" dirty="0" smtClean="0"/>
              <a:t>/</a:t>
            </a:r>
            <a:r>
              <a:rPr lang="en-US" dirty="0" err="1" smtClean="0"/>
              <a:t>url?sa</a:t>
            </a:r>
            <a:r>
              <a:rPr lang="en-US" dirty="0" smtClean="0"/>
              <a:t>=</a:t>
            </a:r>
            <a:r>
              <a:rPr lang="en-US" dirty="0" err="1" smtClean="0"/>
              <a:t>i&amp;rct</a:t>
            </a:r>
            <a:r>
              <a:rPr lang="en-US" dirty="0" smtClean="0"/>
              <a:t>=</a:t>
            </a:r>
            <a:r>
              <a:rPr lang="en-US" dirty="0" err="1" smtClean="0"/>
              <a:t>j&amp;q</a:t>
            </a:r>
            <a:r>
              <a:rPr lang="en-US" dirty="0" smtClean="0"/>
              <a:t>=&amp;</a:t>
            </a:r>
            <a:r>
              <a:rPr lang="en-US" dirty="0" err="1" smtClean="0"/>
              <a:t>esrc</a:t>
            </a:r>
            <a:r>
              <a:rPr lang="en-US" dirty="0" smtClean="0"/>
              <a:t>=</a:t>
            </a:r>
            <a:r>
              <a:rPr lang="en-US" dirty="0" err="1" smtClean="0"/>
              <a:t>s&amp;source</a:t>
            </a:r>
            <a:r>
              <a:rPr lang="en-US" dirty="0" smtClean="0"/>
              <a:t>=</a:t>
            </a:r>
            <a:r>
              <a:rPr lang="en-US" dirty="0" err="1" smtClean="0"/>
              <a:t>images&amp;cd</a:t>
            </a:r>
            <a:r>
              <a:rPr lang="en-US" dirty="0" smtClean="0"/>
              <a:t>=&amp;cad=</a:t>
            </a:r>
            <a:r>
              <a:rPr lang="en-US" dirty="0" err="1" smtClean="0"/>
              <a:t>rja&amp;uact</a:t>
            </a:r>
            <a:r>
              <a:rPr lang="en-US" dirty="0" smtClean="0"/>
              <a:t>=8&amp;ved=0ahUKEwjltqTAvcDXAhVFI1AKHa6vCjMQjRwIBw&amp;url=https%3A%2F%2Ftowardsdatascience.com%2Fmulti-layer-neural-networks-with-sigmoid-function-deep-learning-for-rookies-2-bf464f09eb7f&amp;psig=AOvVaw1ow2yV29iouRsP_j2EWaU0&amp;ust=1510831743465795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Finally when it has done this for m training examples , the </a:t>
            </a:r>
            <a:r>
              <a:rPr lang="en-US" baseline="0" dirty="0" err="1" smtClean="0"/>
              <a:t>w,b</a:t>
            </a:r>
            <a:r>
              <a:rPr lang="en-US" baseline="0" dirty="0" smtClean="0"/>
              <a:t> value will be at its minimum and this is used as weights for all the images in the test sets .</a:t>
            </a:r>
            <a:endParaRPr lang="en-US" dirty="0" smtClean="0"/>
          </a:p>
          <a:p>
            <a:r>
              <a:rPr lang="en-US" dirty="0" smtClean="0"/>
              <a:t>Image</a:t>
            </a:r>
            <a:r>
              <a:rPr lang="en-US" baseline="0" dirty="0" smtClean="0"/>
              <a:t> source:</a:t>
            </a:r>
          </a:p>
          <a:p>
            <a:r>
              <a:rPr lang="en-US" dirty="0" smtClean="0"/>
              <a:t>Coursera Deep Learning &amp; Neural Networks</a:t>
            </a:r>
            <a:r>
              <a:rPr lang="en-US" baseline="0" dirty="0" smtClean="0"/>
              <a:t> Course by Andrew 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6A60E-5524-FE4A-B87F-862CB6E0A72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846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BP updates /trains the initial values of  </a:t>
                </a:r>
                <a:r>
                  <a:rPr lang="en-US" baseline="0" dirty="0" err="1" smtClean="0"/>
                  <a:t>w,b</a:t>
                </a:r>
                <a:r>
                  <a:rPr lang="en-US" baseline="0" dirty="0" smtClean="0"/>
                  <a:t> using fancy algorithm called the gradient descent algorithm. To do this , we need the cost function </a:t>
                </a: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which </a:t>
                </a:r>
                <a:r>
                  <a:rPr lang="en-US" baseline="0" dirty="0" smtClean="0"/>
                  <a:t>is the </a:t>
                </a:r>
                <a:r>
                  <a:rPr lang="en-US" b="1" baseline="0" dirty="0" smtClean="0"/>
                  <a:t>AVERAGE OF ALL OF THE ERROR</a:t>
                </a:r>
                <a:r>
                  <a:rPr lang="en-US" baseline="0" dirty="0" smtClean="0"/>
                  <a:t>s (between our </a:t>
                </a:r>
                <a:r>
                  <a:rPr lang="en-US" b="1" baseline="0" dirty="0" smtClean="0"/>
                  <a:t>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baseline="0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GB" b="1" i="1" baseline="0" smtClean="0">
                            <a:latin typeface="Cambria Math" charset="0"/>
                          </a:rPr>
                          <m:t>𝒀</m:t>
                        </m:r>
                      </m:e>
                    </m:acc>
                  </m:oMath>
                </a14:m>
                <a:r>
                  <a:rPr lang="en-US" baseline="0" dirty="0" smtClean="0"/>
                  <a:t>predictions </a:t>
                </a:r>
                <a:r>
                  <a:rPr lang="en-US" baseline="0" dirty="0" smtClean="0"/>
                  <a:t>and the </a:t>
                </a:r>
                <a:r>
                  <a:rPr lang="en-US" baseline="0" dirty="0" smtClean="0"/>
                  <a:t>(</a:t>
                </a:r>
                <a:r>
                  <a:rPr lang="en-US" b="1" baseline="0" dirty="0" smtClean="0"/>
                  <a:t>Y</a:t>
                </a:r>
                <a:r>
                  <a:rPr lang="en-US" baseline="0" dirty="0" smtClean="0"/>
                  <a:t>)actual </a:t>
                </a:r>
                <a:r>
                  <a:rPr lang="en-US" baseline="0" dirty="0" smtClean="0"/>
                  <a:t>image values).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Note: - </a:t>
                </a:r>
                <a:r>
                  <a:rPr lang="en-US" sz="1200" b="1" dirty="0" smtClean="0"/>
                  <a:t>GOAL</a:t>
                </a:r>
                <a:r>
                  <a:rPr lang="en-US" sz="1200" dirty="0" smtClean="0"/>
                  <a:t>: </a:t>
                </a:r>
                <a:r>
                  <a:rPr lang="en-US" sz="1200" dirty="0" smtClean="0"/>
                  <a:t>find</a:t>
                </a:r>
                <a:r>
                  <a:rPr lang="en-US" sz="1200" baseline="0" dirty="0" smtClean="0"/>
                  <a:t> lowest</a:t>
                </a:r>
                <a:r>
                  <a:rPr lang="en-US" sz="1200" dirty="0" smtClean="0"/>
                  <a:t> w, b that </a:t>
                </a:r>
                <a:r>
                  <a:rPr lang="en-US" sz="1200" dirty="0" err="1" smtClean="0"/>
                  <a:t>minimises</a:t>
                </a:r>
                <a:r>
                  <a:rPr lang="en-US" sz="1200" dirty="0" smtClean="0"/>
                  <a:t> J</a:t>
                </a: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- the cost function J is defined in such a way that its </a:t>
                </a:r>
                <a:r>
                  <a:rPr lang="en-US" b="1" baseline="0" dirty="0" smtClean="0"/>
                  <a:t>CONVEX</a:t>
                </a:r>
                <a:r>
                  <a:rPr lang="en-US" baseline="0" dirty="0" smtClean="0"/>
                  <a:t>: i.e. the </a:t>
                </a:r>
                <a:r>
                  <a:rPr lang="en-US" b="1" baseline="0" dirty="0" smtClean="0"/>
                  <a:t>global optimum </a:t>
                </a:r>
                <a:r>
                  <a:rPr lang="en-US" b="0" baseline="0" dirty="0" smtClean="0"/>
                  <a:t>= </a:t>
                </a:r>
                <a:r>
                  <a:rPr lang="en-US" b="1" baseline="0" dirty="0" smtClean="0"/>
                  <a:t>local optimum</a:t>
                </a:r>
                <a:r>
                  <a:rPr lang="en-US" baseline="0" dirty="0" smtClean="0"/>
                  <a:t>. This means that wherever we </a:t>
                </a:r>
                <a:r>
                  <a:rPr lang="en-US" baseline="0" dirty="0" err="1" smtClean="0"/>
                  <a:t>initialise</a:t>
                </a:r>
                <a:r>
                  <a:rPr lang="en-US" baseline="0" dirty="0" smtClean="0"/>
                  <a:t> w, and b , after running this process a number of times, we will eventually get the </a:t>
                </a:r>
                <a:r>
                  <a:rPr lang="en-US" b="1" baseline="0" dirty="0" smtClean="0"/>
                  <a:t>LOWEST W,B </a:t>
                </a:r>
                <a:r>
                  <a:rPr lang="en-US" baseline="0" dirty="0" smtClean="0"/>
                  <a:t>that </a:t>
                </a:r>
                <a:r>
                  <a:rPr lang="en-US" baseline="0" dirty="0" err="1" smtClean="0"/>
                  <a:t>minimises</a:t>
                </a:r>
                <a:r>
                  <a:rPr lang="en-US" baseline="0" dirty="0" smtClean="0"/>
                  <a:t> the cost function.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We use these updated values on our test set images to get predictions.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We have </a:t>
                </a:r>
                <a:r>
                  <a:rPr lang="en-US" b="1" baseline="0" dirty="0" smtClean="0"/>
                  <a:t>IMPLEMENTED </a:t>
                </a:r>
                <a:r>
                  <a:rPr lang="en-US" baseline="0" dirty="0" smtClean="0"/>
                  <a:t>this </a:t>
                </a:r>
                <a:r>
                  <a:rPr lang="en-US" baseline="0" dirty="0" smtClean="0"/>
                  <a:t>on python and </a:t>
                </a:r>
                <a:r>
                  <a:rPr lang="en-US" b="1" baseline="0" dirty="0" smtClean="0"/>
                  <a:t>PREDOWNLOADED</a:t>
                </a:r>
                <a:r>
                  <a:rPr lang="en-US" baseline="0" dirty="0" smtClean="0"/>
                  <a:t> </a:t>
                </a:r>
                <a:r>
                  <a:rPr lang="en-US" baseline="0" dirty="0" smtClean="0"/>
                  <a:t>3 images: Lets see how well our algorithm performs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="1" u="sng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="1" u="sng" baseline="0" dirty="0" smtClean="0"/>
                  <a:t>NOT SO AWESOME.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Hope you </a:t>
                </a:r>
                <a:r>
                  <a:rPr lang="en-US" b="1" baseline="0" dirty="0" smtClean="0"/>
                  <a:t>ENJOYED </a:t>
                </a:r>
                <a:r>
                  <a:rPr lang="en-US" baseline="0" dirty="0" smtClean="0"/>
                  <a:t>this:</a:t>
                </a:r>
                <a:endParaRPr lang="en-US" baseline="0" dirty="0" smtClean="0"/>
              </a:p>
              <a:p>
                <a:r>
                  <a:rPr lang="en-US" dirty="0" smtClean="0"/>
                  <a:t>Now </a:t>
                </a:r>
                <a:r>
                  <a:rPr lang="en-US" dirty="0" err="1" smtClean="0"/>
                  <a:t>Naren</a:t>
                </a:r>
                <a:r>
                  <a:rPr lang="en-US" dirty="0" smtClean="0"/>
                  <a:t> will be speaking to you about some other </a:t>
                </a:r>
                <a:r>
                  <a:rPr lang="en-US" b="1" dirty="0" smtClean="0"/>
                  <a:t>INTERESTING</a:t>
                </a:r>
                <a:r>
                  <a:rPr lang="en-US" b="1" baseline="0" dirty="0" smtClean="0"/>
                  <a:t> ARCHITECTURES of ANNs</a:t>
                </a:r>
                <a:r>
                  <a:rPr lang="en-US" baseline="0" dirty="0" smtClean="0"/>
                  <a:t>.</a:t>
                </a:r>
                <a:endParaRPr lang="en-US" dirty="0" smtClean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The </a:t>
                </a:r>
                <a:r>
                  <a:rPr lang="en-US" dirty="0"/>
                  <a:t>goal is to find optimal</a:t>
                </a:r>
                <a:r>
                  <a:rPr lang="en-US" baseline="0" dirty="0"/>
                  <a:t> </a:t>
                </a:r>
                <a:r>
                  <a:rPr lang="en-US" baseline="0" dirty="0" err="1"/>
                  <a:t>w,b</a:t>
                </a:r>
                <a:r>
                  <a:rPr lang="en-US" baseline="0" dirty="0"/>
                  <a:t> to </a:t>
                </a:r>
                <a:r>
                  <a:rPr lang="en-US" baseline="0" dirty="0" err="1"/>
                  <a:t>minimise</a:t>
                </a:r>
                <a:r>
                  <a:rPr lang="en-US" baseline="0" dirty="0"/>
                  <a:t> J.</a:t>
                </a:r>
              </a:p>
              <a:p>
                <a:endParaRPr lang="en-US" baseline="0" dirty="0"/>
              </a:p>
              <a:p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For gradient descent, we first initialise the parameter values of w, b to some initial value (denoted by the red dot for example).</a:t>
                </a:r>
              </a:p>
              <a:p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Note: We usually initialise at zero.</a:t>
                </a:r>
              </a:p>
              <a:p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Since the cost function is convex by definition, no matter where we initialise, we will end up at roughly the same optimal value.</a:t>
                </a:r>
              </a:p>
              <a:p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What one step of gradient descent does is it starts at that initial point and takes a step in the steepest downhill direction. This means that we can even end up at the “global optimum” point (the point which gives optimal </a:t>
                </a:r>
                <a:r>
                  <a:rPr lang="en-GB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w,b</a:t>
                </a:r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) even after just one step. </a:t>
                </a:r>
              </a:p>
              <a:p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BP updates /trains the initial values of  </a:t>
                </a:r>
                <a:r>
                  <a:rPr lang="en-US" baseline="0" dirty="0" err="1" smtClean="0"/>
                  <a:t>w,b</a:t>
                </a:r>
                <a:r>
                  <a:rPr lang="en-US" baseline="0" dirty="0" smtClean="0"/>
                  <a:t> using fancy algorithm called the gradient descent algorithm. To do this , we need the cost function </a:t>
                </a: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which </a:t>
                </a:r>
                <a:r>
                  <a:rPr lang="en-US" baseline="0" dirty="0" smtClean="0"/>
                  <a:t>is the </a:t>
                </a:r>
                <a:r>
                  <a:rPr lang="en-US" b="1" baseline="0" dirty="0" smtClean="0"/>
                  <a:t>AVERAGE OF ALL OF THE ERROR</a:t>
                </a:r>
                <a:r>
                  <a:rPr lang="en-US" baseline="0" dirty="0" smtClean="0"/>
                  <a:t>s (between our </a:t>
                </a:r>
                <a:r>
                  <a:rPr lang="en-US" b="1" baseline="0" dirty="0" smtClean="0"/>
                  <a:t>(</a:t>
                </a:r>
                <a:r>
                  <a:rPr lang="en-GB" b="1" i="0" baseline="0" smtClean="0">
                    <a:latin typeface="Cambria Math" charset="0"/>
                  </a:rPr>
                  <a:t>𝒀</a:t>
                </a:r>
                <a:r>
                  <a:rPr lang="en-US" b="1" i="0" baseline="0" smtClean="0">
                    <a:latin typeface="Cambria Math" charset="0"/>
                  </a:rPr>
                  <a:t> ̂</a:t>
                </a:r>
                <a:r>
                  <a:rPr lang="en-US" baseline="0" dirty="0" smtClean="0"/>
                  <a:t>predictions </a:t>
                </a:r>
                <a:r>
                  <a:rPr lang="en-US" baseline="0" dirty="0" smtClean="0"/>
                  <a:t>and the </a:t>
                </a:r>
                <a:r>
                  <a:rPr lang="en-US" baseline="0" dirty="0" smtClean="0"/>
                  <a:t>(</a:t>
                </a:r>
                <a:r>
                  <a:rPr lang="en-US" b="1" baseline="0" dirty="0" smtClean="0"/>
                  <a:t>Y</a:t>
                </a:r>
                <a:r>
                  <a:rPr lang="en-US" baseline="0" dirty="0" smtClean="0"/>
                  <a:t>)actual </a:t>
                </a:r>
                <a:r>
                  <a:rPr lang="en-US" baseline="0" dirty="0" smtClean="0"/>
                  <a:t>image values).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Note: - </a:t>
                </a:r>
                <a:r>
                  <a:rPr lang="en-US" sz="1200" b="1" dirty="0" smtClean="0"/>
                  <a:t>GOAL</a:t>
                </a:r>
                <a:r>
                  <a:rPr lang="en-US" sz="1200" dirty="0" smtClean="0"/>
                  <a:t>: </a:t>
                </a:r>
                <a:r>
                  <a:rPr lang="en-US" sz="1200" dirty="0" smtClean="0"/>
                  <a:t>find</a:t>
                </a:r>
                <a:r>
                  <a:rPr lang="en-US" sz="1200" baseline="0" dirty="0" smtClean="0"/>
                  <a:t> lowest</a:t>
                </a:r>
                <a:r>
                  <a:rPr lang="en-US" sz="1200" dirty="0" smtClean="0"/>
                  <a:t> w, b that </a:t>
                </a:r>
                <a:r>
                  <a:rPr lang="en-US" sz="1200" dirty="0" err="1" smtClean="0"/>
                  <a:t>minimises</a:t>
                </a:r>
                <a:r>
                  <a:rPr lang="en-US" sz="1200" dirty="0" smtClean="0"/>
                  <a:t> J</a:t>
                </a: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- the cost function J is defined in such a way that its </a:t>
                </a:r>
                <a:r>
                  <a:rPr lang="en-US" b="1" baseline="0" dirty="0" smtClean="0"/>
                  <a:t>CONVEX</a:t>
                </a:r>
                <a:r>
                  <a:rPr lang="en-US" baseline="0" dirty="0" smtClean="0"/>
                  <a:t>: i.e. the </a:t>
                </a:r>
                <a:r>
                  <a:rPr lang="en-US" b="1" baseline="0" dirty="0" smtClean="0"/>
                  <a:t>global optimum </a:t>
                </a:r>
                <a:r>
                  <a:rPr lang="en-US" b="0" baseline="0" dirty="0" smtClean="0"/>
                  <a:t>= </a:t>
                </a:r>
                <a:r>
                  <a:rPr lang="en-US" b="1" baseline="0" dirty="0" smtClean="0"/>
                  <a:t>local optimum</a:t>
                </a:r>
                <a:r>
                  <a:rPr lang="en-US" baseline="0" dirty="0" smtClean="0"/>
                  <a:t>. This means that wherever we </a:t>
                </a:r>
                <a:r>
                  <a:rPr lang="en-US" baseline="0" dirty="0" err="1" smtClean="0"/>
                  <a:t>initialise</a:t>
                </a:r>
                <a:r>
                  <a:rPr lang="en-US" baseline="0" dirty="0" smtClean="0"/>
                  <a:t> w, and b , after running this process a number of times, we will eventually get the </a:t>
                </a:r>
                <a:r>
                  <a:rPr lang="en-US" b="1" baseline="0" dirty="0" smtClean="0"/>
                  <a:t>LOWEST W,B </a:t>
                </a:r>
                <a:r>
                  <a:rPr lang="en-US" baseline="0" dirty="0" smtClean="0"/>
                  <a:t>that </a:t>
                </a:r>
                <a:r>
                  <a:rPr lang="en-US" baseline="0" dirty="0" err="1" smtClean="0"/>
                  <a:t>minimises</a:t>
                </a:r>
                <a:r>
                  <a:rPr lang="en-US" baseline="0" dirty="0" smtClean="0"/>
                  <a:t> the cost function.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We use these updated values on our test set images to get predictions.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We have </a:t>
                </a:r>
                <a:r>
                  <a:rPr lang="en-US" b="1" baseline="0" dirty="0" smtClean="0"/>
                  <a:t>IMPLEMENTED </a:t>
                </a:r>
                <a:r>
                  <a:rPr lang="en-US" baseline="0" dirty="0" smtClean="0"/>
                  <a:t>this </a:t>
                </a:r>
                <a:r>
                  <a:rPr lang="en-US" baseline="0" dirty="0" smtClean="0"/>
                  <a:t>on python and </a:t>
                </a:r>
                <a:r>
                  <a:rPr lang="en-US" b="1" baseline="0" dirty="0" smtClean="0"/>
                  <a:t>PREDOWNLOADED</a:t>
                </a:r>
                <a:r>
                  <a:rPr lang="en-US" baseline="0" dirty="0" smtClean="0"/>
                  <a:t> </a:t>
                </a:r>
                <a:r>
                  <a:rPr lang="en-US" baseline="0" dirty="0" smtClean="0"/>
                  <a:t>3 images: Lets see how well our algorithm performs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="1" u="sng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="1" u="sng" baseline="0" dirty="0" smtClean="0"/>
                  <a:t>NOT SO AWESOME.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 smtClean="0"/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aseline="0" dirty="0" smtClean="0"/>
                  <a:t>Hope you </a:t>
                </a:r>
                <a:r>
                  <a:rPr lang="en-US" b="1" baseline="0" dirty="0" smtClean="0"/>
                  <a:t>ENJOYED </a:t>
                </a:r>
                <a:r>
                  <a:rPr lang="en-US" baseline="0" dirty="0" smtClean="0"/>
                  <a:t>this:</a:t>
                </a:r>
                <a:endParaRPr lang="en-US" baseline="0" dirty="0" smtClean="0"/>
              </a:p>
              <a:p>
                <a:r>
                  <a:rPr lang="en-US" dirty="0" smtClean="0"/>
                  <a:t>Now </a:t>
                </a:r>
                <a:r>
                  <a:rPr lang="en-US" dirty="0" err="1" smtClean="0"/>
                  <a:t>Naren</a:t>
                </a:r>
                <a:r>
                  <a:rPr lang="en-US" dirty="0" smtClean="0"/>
                  <a:t> will be speaking to you about some other </a:t>
                </a:r>
                <a:r>
                  <a:rPr lang="en-US" b="1" dirty="0" smtClean="0"/>
                  <a:t>INTERESTING</a:t>
                </a:r>
                <a:r>
                  <a:rPr lang="en-US" b="1" baseline="0" dirty="0" smtClean="0"/>
                  <a:t> ARCHITECTURES of ANNs</a:t>
                </a:r>
                <a:r>
                  <a:rPr lang="en-US" baseline="0" dirty="0" smtClean="0"/>
                  <a:t>.</a:t>
                </a:r>
                <a:endParaRPr lang="en-US" dirty="0" smtClean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The </a:t>
                </a:r>
                <a:r>
                  <a:rPr lang="en-US" dirty="0"/>
                  <a:t>goal is to find optimal</a:t>
                </a:r>
                <a:r>
                  <a:rPr lang="en-US" baseline="0" dirty="0"/>
                  <a:t> </a:t>
                </a:r>
                <a:r>
                  <a:rPr lang="en-US" baseline="0" dirty="0" err="1"/>
                  <a:t>w,b</a:t>
                </a:r>
                <a:r>
                  <a:rPr lang="en-US" baseline="0" dirty="0"/>
                  <a:t> to </a:t>
                </a:r>
                <a:r>
                  <a:rPr lang="en-US" baseline="0" dirty="0" err="1"/>
                  <a:t>minimise</a:t>
                </a:r>
                <a:r>
                  <a:rPr lang="en-US" baseline="0" dirty="0"/>
                  <a:t> J.</a:t>
                </a:r>
              </a:p>
              <a:p>
                <a:endParaRPr lang="en-US" baseline="0" dirty="0"/>
              </a:p>
              <a:p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For gradient descent, we first initialise the parameter values of w, b to some initial value (denoted by the red dot for example).</a:t>
                </a:r>
              </a:p>
              <a:p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Note: We usually initialise at zero.</a:t>
                </a:r>
              </a:p>
              <a:p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Since the cost function is convex by definition, no matter where we initialise, we will end up at roughly the same optimal value.</a:t>
                </a:r>
              </a:p>
              <a:p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What one step of gradient descent does is it starts at that initial point and takes a step in the steepest downhill direction. This means that we can even end up at the “global optimum” point (the point which gives optimal </a:t>
                </a:r>
                <a:r>
                  <a:rPr lang="en-GB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w,b</a:t>
                </a:r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) even after just one step. </a:t>
                </a:r>
              </a:p>
              <a:p>
                <a:r>
                  <a:rPr lang="en-GB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6A60E-5524-FE4A-B87F-862CB6E0A72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06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 not know what the parameters w and b are thus we need to train them. We DO this using a COST function</a:t>
            </a:r>
          </a:p>
          <a:p>
            <a:endParaRPr lang="en-US" dirty="0" smtClean="0"/>
          </a:p>
          <a:p>
            <a:r>
              <a:rPr lang="en-US" dirty="0" smtClean="0"/>
              <a:t>TO do this, bear with me here, we need to compute the loss/error for each training example. Error = actual </a:t>
            </a:r>
            <a:r>
              <a:rPr lang="mr-IN" dirty="0" smtClean="0"/>
              <a:t>–</a:t>
            </a:r>
            <a:r>
              <a:rPr lang="en-US" dirty="0" smtClean="0"/>
              <a:t> predicted.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6A60E-5524-FE4A-B87F-862CB6E0A72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259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It is a learning algorithm used</a:t>
                </a:r>
                <a:r>
                  <a:rPr lang="en-US" baseline="0" dirty="0"/>
                  <a:t> for Supervised learning where the outputs are all either 0 or 1.</a:t>
                </a:r>
              </a:p>
              <a:p>
                <a:r>
                  <a:rPr lang="en-US" baseline="0" dirty="0"/>
                  <a:t>The goal is to </a:t>
                </a:r>
                <a:r>
                  <a:rPr lang="en-US" baseline="0" dirty="0" err="1"/>
                  <a:t>minimise</a:t>
                </a:r>
                <a:r>
                  <a:rPr lang="en-US" baseline="0" dirty="0"/>
                  <a:t> the error </a:t>
                </a:r>
                <a:r>
                  <a:rPr lang="en-US" baseline="0" dirty="0" err="1"/>
                  <a:t>betweeen</a:t>
                </a:r>
                <a:r>
                  <a:rPr lang="en-US" baseline="0" dirty="0"/>
                  <a:t> its predictions(Y) and the training data(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baseline="0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GB" b="0" i="1" baseline="0" smtClean="0">
                            <a:latin typeface="Cambria Math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baseline="0" dirty="0"/>
                  <a:t>).</a:t>
                </a:r>
              </a:p>
              <a:p>
                <a:r>
                  <a:rPr lang="en-US" baseline="0" dirty="0"/>
                  <a:t>Explain formula: w= weights b = bias</a:t>
                </a:r>
              </a:p>
              <a:p>
                <a:endParaRPr lang="en-US" baseline="0" dirty="0"/>
              </a:p>
              <a:p>
                <a:r>
                  <a:rPr lang="en-US" baseline="0" dirty="0"/>
                  <a:t>Sigmoid Image:</a:t>
                </a:r>
              </a:p>
              <a:p>
                <a:r>
                  <a:rPr lang="en-US" dirty="0"/>
                  <a:t>https://</a:t>
                </a:r>
                <a:r>
                  <a:rPr lang="en-US" dirty="0" err="1"/>
                  <a:t>www.google.co.uk</a:t>
                </a:r>
                <a:r>
                  <a:rPr lang="en-US" dirty="0"/>
                  <a:t>/</a:t>
                </a:r>
                <a:r>
                  <a:rPr lang="en-US" dirty="0" err="1"/>
                  <a:t>url?sa</a:t>
                </a:r>
                <a:r>
                  <a:rPr lang="en-US" dirty="0"/>
                  <a:t>=</a:t>
                </a:r>
                <a:r>
                  <a:rPr lang="en-US" dirty="0" err="1"/>
                  <a:t>i&amp;rct</a:t>
                </a:r>
                <a:r>
                  <a:rPr lang="en-US" dirty="0"/>
                  <a:t>=</a:t>
                </a:r>
                <a:r>
                  <a:rPr lang="en-US" dirty="0" err="1"/>
                  <a:t>j&amp;q</a:t>
                </a:r>
                <a:r>
                  <a:rPr lang="en-US" dirty="0"/>
                  <a:t>=&amp;</a:t>
                </a:r>
                <a:r>
                  <a:rPr lang="en-US" dirty="0" err="1"/>
                  <a:t>esrc</a:t>
                </a:r>
                <a:r>
                  <a:rPr lang="en-US" dirty="0"/>
                  <a:t>=</a:t>
                </a:r>
                <a:r>
                  <a:rPr lang="en-US" dirty="0" err="1"/>
                  <a:t>s&amp;source</a:t>
                </a:r>
                <a:r>
                  <a:rPr lang="en-US" dirty="0"/>
                  <a:t>=</a:t>
                </a:r>
                <a:r>
                  <a:rPr lang="en-US" dirty="0" err="1"/>
                  <a:t>images&amp;cd</a:t>
                </a:r>
                <a:r>
                  <a:rPr lang="en-US" dirty="0"/>
                  <a:t>=&amp;cad=</a:t>
                </a:r>
                <a:r>
                  <a:rPr lang="en-US" dirty="0" err="1"/>
                  <a:t>rja&amp;uact</a:t>
                </a:r>
                <a:r>
                  <a:rPr lang="en-US" dirty="0"/>
                  <a:t>=8&amp;ved=0ahUKEwjltqTAvcDXAhVFI1AKHa6vCjMQjRwIBw&amp;url=https%3A%2F%2Ftowardsdatascience.com%2Fmulti-layer-neural-networks-with-sigmoid-function-deep-learning-for-rookies-2-bf464f09eb7f&amp;psig=AOvVaw1ow2yV29iouRsP_j2EWaU0&amp;ust=1510831743465795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It is a learning algorithm used</a:t>
                </a:r>
                <a:r>
                  <a:rPr lang="en-US" baseline="0" dirty="0"/>
                  <a:t> for Supervised learning where the outputs are all either 0 or 1.</a:t>
                </a:r>
              </a:p>
              <a:p>
                <a:r>
                  <a:rPr lang="en-US" baseline="0" dirty="0"/>
                  <a:t>The goal </a:t>
                </a:r>
                <a:r>
                  <a:rPr lang="en-US" baseline="0" dirty="0" smtClean="0"/>
                  <a:t>is to </a:t>
                </a:r>
                <a:r>
                  <a:rPr lang="en-US" baseline="0" dirty="0" err="1"/>
                  <a:t>minimise</a:t>
                </a:r>
                <a:r>
                  <a:rPr lang="en-US" baseline="0" dirty="0"/>
                  <a:t> the error </a:t>
                </a:r>
                <a:r>
                  <a:rPr lang="en-US" baseline="0" dirty="0" err="1"/>
                  <a:t>betweeen</a:t>
                </a:r>
                <a:r>
                  <a:rPr lang="en-US" baseline="0" dirty="0"/>
                  <a:t> its predictions(Y) and the training data(</a:t>
                </a:r>
                <a:r>
                  <a:rPr lang="en-GB" b="0" i="0" baseline="0" smtClean="0">
                    <a:latin typeface="Cambria Math" charset="0"/>
                  </a:rPr>
                  <a:t>𝑌</a:t>
                </a:r>
                <a:r>
                  <a:rPr lang="en-US" b="0" i="0" baseline="0" smtClean="0">
                    <a:latin typeface="Cambria Math" charset="0"/>
                  </a:rPr>
                  <a:t> ̂</a:t>
                </a:r>
                <a:r>
                  <a:rPr lang="en-US" baseline="0" dirty="0" smtClean="0"/>
                  <a:t>).</a:t>
                </a:r>
              </a:p>
              <a:p>
                <a:r>
                  <a:rPr lang="en-US" baseline="0" dirty="0" smtClean="0"/>
                  <a:t>Explain formula: w= weights b = bias</a:t>
                </a:r>
              </a:p>
              <a:p>
                <a:endParaRPr lang="en-US" baseline="0" dirty="0" smtClean="0"/>
              </a:p>
              <a:p>
                <a:r>
                  <a:rPr lang="en-US" baseline="0" dirty="0" smtClean="0"/>
                  <a:t>Sigmoid Image:</a:t>
                </a:r>
              </a:p>
              <a:p>
                <a:r>
                  <a:rPr lang="en-US" dirty="0" smtClean="0"/>
                  <a:t>https://</a:t>
                </a:r>
                <a:r>
                  <a:rPr lang="en-US" dirty="0" err="1" smtClean="0"/>
                  <a:t>www.google.co.uk</a:t>
                </a:r>
                <a:r>
                  <a:rPr lang="en-US" dirty="0" smtClean="0"/>
                  <a:t>/</a:t>
                </a:r>
                <a:r>
                  <a:rPr lang="en-US" dirty="0" err="1" smtClean="0"/>
                  <a:t>url?sa</a:t>
                </a:r>
                <a:r>
                  <a:rPr lang="en-US" dirty="0" smtClean="0"/>
                  <a:t>=</a:t>
                </a:r>
                <a:r>
                  <a:rPr lang="en-US" dirty="0" err="1" smtClean="0"/>
                  <a:t>i&amp;rct</a:t>
                </a:r>
                <a:r>
                  <a:rPr lang="en-US" dirty="0" smtClean="0"/>
                  <a:t>=</a:t>
                </a:r>
                <a:r>
                  <a:rPr lang="en-US" dirty="0" err="1" smtClean="0"/>
                  <a:t>j&amp;q</a:t>
                </a:r>
                <a:r>
                  <a:rPr lang="en-US" dirty="0" smtClean="0"/>
                  <a:t>=&amp;</a:t>
                </a:r>
                <a:r>
                  <a:rPr lang="en-US" dirty="0" err="1" smtClean="0"/>
                  <a:t>esrc</a:t>
                </a:r>
                <a:r>
                  <a:rPr lang="en-US" dirty="0" smtClean="0"/>
                  <a:t>=</a:t>
                </a:r>
                <a:r>
                  <a:rPr lang="en-US" dirty="0" err="1" smtClean="0"/>
                  <a:t>s&amp;source</a:t>
                </a:r>
                <a:r>
                  <a:rPr lang="en-US" dirty="0" smtClean="0"/>
                  <a:t>=</a:t>
                </a:r>
                <a:r>
                  <a:rPr lang="en-US" dirty="0" err="1" smtClean="0"/>
                  <a:t>images&amp;cd</a:t>
                </a:r>
                <a:r>
                  <a:rPr lang="en-US" dirty="0" smtClean="0"/>
                  <a:t>=&amp;cad=</a:t>
                </a:r>
                <a:r>
                  <a:rPr lang="en-US" dirty="0" err="1" smtClean="0"/>
                  <a:t>rja&amp;uact</a:t>
                </a:r>
                <a:r>
                  <a:rPr lang="en-US" dirty="0" smtClean="0"/>
                  <a:t>=8&amp;ved=0ahUKEwjltqTAvcDXAhVFI1AKHa6vCjMQjRwIBw&amp;url=https%3A%2F%2Ftowardsdatascience.com%2Fmulti-layer-neural-networks-with-sigmoid-function-deep-learning-for-rookies-2-bf464f09eb7f&amp;psig=AOvVaw1ow2yV29iouRsP_j2EWaU0&amp;ust=1510831743465795</a:t>
                </a:r>
              </a:p>
              <a:p>
                <a:endParaRPr lang="en-US" dirty="0" smtClean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6A60E-5524-FE4A-B87F-862CB6E0A72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222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2.png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6421396" y="1686911"/>
            <a:ext cx="4635583" cy="34766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5" y="1113282"/>
            <a:ext cx="3734941" cy="2396681"/>
          </a:xfrm>
        </p:spPr>
        <p:txBody>
          <a:bodyPr>
            <a:normAutofit/>
          </a:bodyPr>
          <a:lstStyle/>
          <a:p>
            <a:r>
              <a:rPr lang="en-US" sz="4100" dirty="0">
                <a:solidFill>
                  <a:srgbClr val="FFFFFF"/>
                </a:solidFill>
              </a:rPr>
              <a:t>Why Now?</a:t>
            </a:r>
            <a:br>
              <a:rPr lang="en-US" sz="4100" dirty="0">
                <a:solidFill>
                  <a:srgbClr val="FFFFFF"/>
                </a:solidFill>
              </a:rPr>
            </a:br>
            <a:r>
              <a:rPr lang="en-US" sz="4100" dirty="0">
                <a:solidFill>
                  <a:srgbClr val="FFFFFF"/>
                </a:solidFill>
              </a:rPr>
              <a:t/>
            </a:r>
            <a:br>
              <a:rPr lang="en-US" sz="4100" dirty="0">
                <a:solidFill>
                  <a:srgbClr val="FFFFFF"/>
                </a:solidFill>
              </a:rPr>
            </a:br>
            <a:r>
              <a:rPr lang="en-US" sz="4100" dirty="0">
                <a:solidFill>
                  <a:srgbClr val="FFFFFF"/>
                </a:solidFill>
              </a:rPr>
              <a:t/>
            </a:r>
            <a:br>
              <a:rPr lang="en-US" sz="4100" dirty="0">
                <a:solidFill>
                  <a:srgbClr val="FFFFFF"/>
                </a:solidFill>
              </a:rPr>
            </a:br>
            <a:endParaRPr lang="en-US" sz="4100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5" y="3602038"/>
            <a:ext cx="3734942" cy="2052720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v"/>
            </a:pPr>
            <a:r>
              <a:rPr lang="en-US" dirty="0">
                <a:solidFill>
                  <a:schemeClr val="bg2"/>
                </a:solidFill>
              </a:rPr>
              <a:t>Large amounts of Data</a:t>
            </a:r>
          </a:p>
          <a:p>
            <a:pPr marL="342900" indent="-342900">
              <a:buFont typeface="Wingdings" charset="2"/>
              <a:buChar char="v"/>
            </a:pPr>
            <a:r>
              <a:rPr lang="en-US" dirty="0">
                <a:solidFill>
                  <a:schemeClr val="bg2"/>
                </a:solidFill>
              </a:rPr>
              <a:t> Faster computation</a:t>
            </a:r>
          </a:p>
          <a:p>
            <a:pPr marL="342900" indent="-342900">
              <a:buFont typeface="Wingdings" charset="2"/>
              <a:buChar char="v"/>
            </a:pPr>
            <a:r>
              <a:rPr lang="en-US" dirty="0">
                <a:solidFill>
                  <a:schemeClr val="bg2"/>
                </a:solidFill>
              </a:rPr>
              <a:t>Improvement in Neural Net Algorithms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5465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262" r="12825" b="-1"/>
          <a:stretch/>
        </p:blipFill>
        <p:spPr>
          <a:xfrm>
            <a:off x="1141413" y="1371330"/>
            <a:ext cx="3928746" cy="2572331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4538" y="13319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Binary </a:t>
            </a:r>
            <a:r>
              <a:rPr lang="en-US" dirty="0" err="1"/>
              <a:t>ClassifiCATION</a:t>
            </a:r>
            <a:r>
              <a:rPr lang="en-US" dirty="0"/>
              <a:t>	</a:t>
            </a:r>
            <a:br>
              <a:rPr lang="en-US" dirty="0"/>
            </a:br>
            <a:r>
              <a:rPr lang="en-US" dirty="0"/>
              <a:t>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41412" y="2249487"/>
                <a:ext cx="4844521" cy="3541714"/>
              </a:xfrm>
            </p:spPr>
            <p:txBody>
              <a:bodyPr anchor="ctr">
                <a:noAutofit/>
              </a:bodyPr>
              <a:lstStyle/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r>
                  <a:rPr lang="en-US" dirty="0" smtClean="0"/>
                  <a:t>Goal: Predict If Output Is 1(cat) Or 0(non</a:t>
                </a:r>
                <a:r>
                  <a:rPr lang="mr-IN" dirty="0"/>
                  <a:t>–</a:t>
                </a:r>
                <a:r>
                  <a:rPr lang="en-US" dirty="0"/>
                  <a:t> Cat</a:t>
                </a:r>
                <a:r>
                  <a:rPr lang="en-US" dirty="0" smtClean="0"/>
                  <a:t>).</a:t>
                </a:r>
              </a:p>
              <a:p>
                <a:r>
                  <a:rPr lang="en-US" dirty="0" smtClean="0"/>
                  <a:t>Notation: X, Y,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dirty="0" smtClean="0"/>
                  <a:t>, m,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charset="0"/>
                          </a:rPr>
                          <m:t>𝑛</m:t>
                        </m:r>
                      </m:e>
                      <m:sub>
                        <m:r>
                          <a:rPr lang="en-GB" b="0" i="1" smtClean="0">
                            <a:latin typeface="Cambria Math" charset="0"/>
                          </a:rPr>
                          <m:t>𝑥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2" y="2249487"/>
                <a:ext cx="4844521" cy="3541714"/>
              </a:xfrm>
              <a:blipFill rotWithShape="0">
                <a:blip r:embed="rId4"/>
                <a:stretch>
                  <a:fillRect l="-2516" r="-126" b="-75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Connector 5"/>
          <p:cNvCxnSpPr/>
          <p:nvPr/>
        </p:nvCxnSpPr>
        <p:spPr>
          <a:xfrm>
            <a:off x="1141411" y="4230960"/>
            <a:ext cx="14995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243551" y="4230960"/>
            <a:ext cx="1520827" cy="1523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695946" y="4046294"/>
            <a:ext cx="563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64</a:t>
            </a: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804436" y="1374117"/>
            <a:ext cx="952" cy="1283378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2496" y="2661907"/>
            <a:ext cx="563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64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804436" y="3086905"/>
            <a:ext cx="0" cy="95938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461" y="1596094"/>
            <a:ext cx="2641600" cy="2293907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>
            <a:off x="5199220" y="2657495"/>
            <a:ext cx="66818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8780620" y="2617510"/>
            <a:ext cx="66818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950" y="1371448"/>
            <a:ext cx="1524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292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 descr="../Screen%20Shot%202017-11-12%20at%2022.56.03.pn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24" y="1366520"/>
            <a:ext cx="5852160" cy="4366259"/>
          </a:xfrm>
          <a:prstGeom prst="round2DiagRect">
            <a:avLst>
              <a:gd name="adj1" fmla="val 3123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22502"/>
            <a:ext cx="5417432" cy="1478570"/>
          </a:xfrm>
        </p:spPr>
        <p:txBody>
          <a:bodyPr>
            <a:noAutofit/>
          </a:bodyPr>
          <a:lstStyle/>
          <a:p>
            <a:r>
              <a:rPr lang="en-US" dirty="0"/>
              <a:t>Outline of </a:t>
            </a:r>
            <a:r>
              <a:rPr lang="en-US" dirty="0" smtClean="0"/>
              <a:t>Logistic Regression Algorithm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/>
              <p:cNvSpPr>
                <a:spLocks noGrp="1"/>
              </p:cNvSpPr>
              <p:nvPr>
                <p:ph idx="1"/>
              </p:nvPr>
            </p:nvSpPr>
            <p:spPr>
              <a:xfrm>
                <a:off x="1141412" y="1767733"/>
                <a:ext cx="4459287" cy="3965046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Forward Propagation computes Output and error/loss.</a:t>
                </a:r>
              </a:p>
              <a:p>
                <a:r>
                  <a:rPr lang="en-US" dirty="0" smtClean="0"/>
                  <a:t>Back Propagation computes gradients to update w, b </a:t>
                </a:r>
                <a:r>
                  <a:rPr lang="en-US" dirty="0" err="1" smtClean="0"/>
                  <a:t>s.t.</a:t>
                </a:r>
                <a:r>
                  <a:rPr lang="en-US" dirty="0" smtClean="0"/>
                  <a:t> 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charset="0"/>
                      </a:rPr>
                      <m:t>𝑤</m:t>
                    </m:r>
                    <m:r>
                      <a:rPr lang="en-GB" sz="2400" b="0" i="1" smtClean="0">
                        <a:latin typeface="Cambria Math" charset="0"/>
                      </a:rPr>
                      <m:t>≔</m:t>
                    </m:r>
                    <m:r>
                      <a:rPr lang="en-GB" sz="2400" b="0" i="1" smtClean="0">
                        <a:latin typeface="Cambria Math" charset="0"/>
                      </a:rPr>
                      <m:t>𝑤</m:t>
                    </m:r>
                    <m:r>
                      <a:rPr lang="en-GB" sz="2400" b="0" i="1" smtClean="0">
                        <a:latin typeface="Cambria Math" charset="0"/>
                      </a:rPr>
                      <m:t> − </m:t>
                    </m:r>
                    <m:r>
                      <a:rPr lang="en-GB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  <m:f>
                      <m:fPr>
                        <m:ctrlPr>
                          <a:rPr lang="en-GB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GB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𝑑𝐽</m:t>
                        </m:r>
                      </m:num>
                      <m:den>
                        <m:r>
                          <a:rPr lang="en-GB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𝑑𝑤</m:t>
                        </m:r>
                      </m:den>
                    </m:f>
                  </m:oMath>
                </a14:m>
                <a:endParaRPr lang="en-GB" sz="2400" b="0" dirty="0" smtClean="0">
                  <a:ea typeface="Cambria Math" charset="0"/>
                  <a:cs typeface="Cambria Math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charset="0"/>
                      </a:rPr>
                      <m:t>𝑏</m:t>
                    </m:r>
                    <m:r>
                      <a:rPr lang="en-GB" sz="2400" b="0" i="1" smtClean="0">
                        <a:latin typeface="Cambria Math" charset="0"/>
                      </a:rPr>
                      <m:t>≔</m:t>
                    </m:r>
                    <m:r>
                      <a:rPr lang="en-GB" sz="2400" b="0" i="1" smtClean="0">
                        <a:latin typeface="Cambria Math" charset="0"/>
                      </a:rPr>
                      <m:t>𝑏</m:t>
                    </m:r>
                    <m:r>
                      <a:rPr lang="en-GB" sz="2400" b="0" i="1" smtClean="0">
                        <a:latin typeface="Cambria Math" charset="0"/>
                      </a:rPr>
                      <m:t> − </m:t>
                    </m:r>
                    <m:r>
                      <a:rPr lang="en-GB" sz="24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  <m:f>
                      <m:fPr>
                        <m:ctrlPr>
                          <a:rPr lang="en-GB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GB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𝑑𝐽</m:t>
                        </m:r>
                      </m:num>
                      <m:den>
                        <m:r>
                          <a:rPr lang="en-GB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𝑑𝑏</m:t>
                        </m:r>
                      </m:den>
                    </m:f>
                  </m:oMath>
                </a14:m>
                <a:endParaRPr lang="en-GB" sz="2400" b="0" dirty="0" smtClean="0">
                  <a:ea typeface="Cambria Math" charset="0"/>
                  <a:cs typeface="Cambria Math" charset="0"/>
                </a:endParaRPr>
              </a:p>
              <a:p>
                <a:pPr lvl="1"/>
                <a:endParaRPr lang="en-US" sz="2400" dirty="0"/>
              </a:p>
            </p:txBody>
          </p:sp>
        </mc:Choice>
        <mc:Fallback xmlns="">
          <p:sp>
            <p:nvSpPr>
              <p:cNvPr id="9" name="Content Placeholder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2" y="1767733"/>
                <a:ext cx="4459287" cy="3965046"/>
              </a:xfrm>
              <a:blipFill rotWithShape="0">
                <a:blip r:embed="rId4"/>
                <a:stretch>
                  <a:fillRect l="-2732" t="-2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8125" y="4565441"/>
            <a:ext cx="1419164" cy="106437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111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0600" y="0"/>
            <a:ext cx="5199321" cy="115108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Gradient descent </a:t>
            </a:r>
            <a:r>
              <a:rPr lang="en-US" dirty="0" smtClean="0"/>
              <a:t>algorithm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/>
              <p:cNvSpPr>
                <a:spLocks noGrp="1"/>
              </p:cNvSpPr>
              <p:nvPr>
                <p:ph idx="1"/>
              </p:nvPr>
            </p:nvSpPr>
            <p:spPr>
              <a:xfrm>
                <a:off x="1689846" y="1268047"/>
                <a:ext cx="4550795" cy="3810839"/>
              </a:xfr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0" indent="0">
                  <a:buNone/>
                </a:pPr>
                <a:r>
                  <a:rPr lang="en-US" sz="1400" dirty="0" smtClean="0"/>
                  <a:t>To train parameters “w” and “b”, we need to define the cost function: 	</a:t>
                </a:r>
              </a:p>
              <a:p>
                <a:r>
                  <a:rPr lang="en-GB" sz="1400" b="1" u="sng" dirty="0"/>
                  <a:t>Loss/ Error Function</a:t>
                </a:r>
                <a:r>
                  <a:rPr lang="en-GB" sz="1400" dirty="0"/>
                  <a:t>: computes the error for a </a:t>
                </a:r>
                <a:r>
                  <a:rPr lang="en-GB" sz="1400" b="1" dirty="0"/>
                  <a:t>single</a:t>
                </a:r>
                <a:r>
                  <a:rPr lang="en-GB" sz="1400" dirty="0"/>
                  <a:t> training example.	</a:t>
                </a:r>
                <a:r>
                  <a:rPr lang="en-GB" sz="1400" dirty="0" smtClean="0"/>
                  <a:t>		       </a:t>
                </a:r>
                <a:r>
                  <a:rPr lang="en-US" sz="1200" dirty="0" smtClean="0"/>
                  <a:t>L</a:t>
                </a:r>
                <a:r>
                  <a:rPr lang="en-US" sz="1200" dirty="0"/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200" i="1">
                            <a:latin typeface="Cambria Math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1200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GB" sz="1200" i="1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GB" sz="1200" i="1">
                            <a:latin typeface="Cambria Math" charset="0"/>
                          </a:rPr>
                          <m:t>(</m:t>
                        </m:r>
                        <m:r>
                          <a:rPr lang="en-GB" sz="1200" i="1">
                            <a:latin typeface="Cambria Math" charset="0"/>
                          </a:rPr>
                          <m:t>𝑖</m:t>
                        </m:r>
                        <m:r>
                          <a:rPr lang="en-GB" sz="1200" i="1">
                            <a:latin typeface="Cambria Math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sz="1200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12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GB" sz="1200" i="1">
                            <a:latin typeface="Cambria Math" charset="0"/>
                          </a:rPr>
                          <m:t>𝑦</m:t>
                        </m:r>
                      </m:e>
                      <m:sup>
                        <m:r>
                          <a:rPr lang="en-GB" sz="1200" i="1">
                            <a:latin typeface="Cambria Math" charset="0"/>
                          </a:rPr>
                          <m:t>(</m:t>
                        </m:r>
                        <m:r>
                          <a:rPr lang="en-GB" sz="1200" i="1">
                            <a:latin typeface="Cambria Math" charset="0"/>
                          </a:rPr>
                          <m:t>𝑖</m:t>
                        </m:r>
                        <m:r>
                          <a:rPr lang="en-GB" sz="1200" i="1">
                            <a:latin typeface="Cambria Math" charset="0"/>
                          </a:rPr>
                          <m:t>)</m:t>
                        </m:r>
                      </m:sup>
                    </m:sSup>
                    <m:r>
                      <a:rPr lang="en-GB" sz="1200" i="1">
                        <a:latin typeface="Cambria Math" charset="0"/>
                      </a:rPr>
                      <m:t>)=−(</m:t>
                    </m:r>
                    <m:sSup>
                      <m:sSupPr>
                        <m:ctrlPr>
                          <a:rPr lang="en-GB" sz="12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GB" sz="1200" i="1">
                            <a:latin typeface="Cambria Math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GB" sz="1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GB" sz="1200" i="1">
                                <a:latin typeface="Cambria Math" charset="0"/>
                              </a:rPr>
                              <m:t>𝑖</m:t>
                            </m:r>
                          </m:e>
                        </m:d>
                      </m:sup>
                    </m:sSup>
                    <m:func>
                      <m:funcPr>
                        <m:ctrlPr>
                          <a:rPr lang="en-GB" sz="1200" i="1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 sz="1200">
                            <a:latin typeface="Cambria Math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GB" sz="1200" i="1">
                                <a:latin typeface="Cambria Math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GB" sz="12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GB" sz="1200" i="1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GB" sz="1200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d>
                                  <m:dPr>
                                    <m:ctrlPr>
                                      <a:rPr lang="en-GB" sz="1200" i="1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1200" i="1">
                                        <a:latin typeface="Cambria Math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</m:e>
                        </m:d>
                      </m:e>
                    </m:func>
                    <m:r>
                      <a:rPr lang="en-GB" sz="1200" i="1">
                        <a:latin typeface="Cambria Math" charset="0"/>
                      </a:rPr>
                      <m:t>+</m:t>
                    </m:r>
                    <m:d>
                      <m:dPr>
                        <m:ctrlPr>
                          <a:rPr lang="en-GB" sz="12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GB" sz="1200" i="1">
                            <a:latin typeface="Cambria Math" charset="0"/>
                          </a:rPr>
                          <m:t>1−</m:t>
                        </m:r>
                        <m:sSup>
                          <m:sSupPr>
                            <m:ctrlPr>
                              <a:rPr lang="en-GB" sz="12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GB" sz="1200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GB" sz="12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GB" sz="1200" i="1">
                                    <a:latin typeface="Cambria Math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</m:e>
                    </m:d>
                    <m:r>
                      <m:rPr>
                        <m:sty m:val="p"/>
                      </m:rPr>
                      <a:rPr lang="en-GB" sz="1200">
                        <a:latin typeface="Cambria Math" charset="0"/>
                      </a:rPr>
                      <m:t>log</m:t>
                    </m:r>
                    <m:r>
                      <a:rPr lang="en-GB" sz="1200" i="1">
                        <a:latin typeface="Cambria Math" charset="0"/>
                      </a:rPr>
                      <m:t>⁡(1−</m:t>
                    </m:r>
                    <m:sSup>
                      <m:sSupPr>
                        <m:ctrlPr>
                          <a:rPr lang="en-GB" sz="1200" i="1">
                            <a:latin typeface="Cambria Math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GB" sz="1200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GB" sz="1200" i="1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d>
                          <m:dPr>
                            <m:ctrlPr>
                              <a:rPr lang="en-GB" sz="12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GB" sz="1200" i="1">
                                <a:latin typeface="Cambria Math" charset="0"/>
                              </a:rPr>
                              <m:t>𝑖</m:t>
                            </m:r>
                          </m:e>
                        </m:d>
                      </m:sup>
                    </m:sSup>
                    <m:r>
                      <a:rPr lang="en-GB" sz="1200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GB" sz="1200" dirty="0"/>
                  <a:t>)</a:t>
                </a:r>
              </a:p>
              <a:p>
                <a:r>
                  <a:rPr lang="en-US" sz="1400" b="1" u="sng" dirty="0"/>
                  <a:t>Cost function </a:t>
                </a:r>
                <a:r>
                  <a:rPr lang="en-US" sz="1400" dirty="0"/>
                  <a:t>: </a:t>
                </a:r>
                <a:r>
                  <a:rPr lang="en-US" sz="1400" b="1" dirty="0"/>
                  <a:t>Average</a:t>
                </a:r>
                <a:r>
                  <a:rPr lang="en-US" sz="1400" dirty="0"/>
                  <a:t> of loss function for </a:t>
                </a:r>
                <a:r>
                  <a:rPr lang="en-US" sz="1400" b="1" dirty="0"/>
                  <a:t>entire</a:t>
                </a:r>
                <a:r>
                  <a:rPr lang="en-US" sz="1400" dirty="0"/>
                  <a:t> training set (m).	</a:t>
                </a:r>
                <a:r>
                  <a:rPr lang="en-US" sz="1400" dirty="0" smtClean="0"/>
                  <a:t>                   </a:t>
                </a:r>
                <a:r>
                  <a:rPr lang="en-US" sz="1400" dirty="0"/>
                  <a:t>	</a:t>
                </a:r>
                <a:r>
                  <a:rPr lang="en-US" sz="1400" dirty="0" smtClean="0"/>
                  <a:t>		</a:t>
                </a:r>
                <a14:m>
                  <m:oMath xmlns:m="http://schemas.openxmlformats.org/officeDocument/2006/math">
                    <m:r>
                      <a:rPr lang="en-GB" sz="1400" i="1">
                        <a:latin typeface="Cambria Math" charset="0"/>
                      </a:rPr>
                      <m:t>𝐽</m:t>
                    </m:r>
                    <m:d>
                      <m:dPr>
                        <m:ctrlPr>
                          <a:rPr lang="en-GB" sz="1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GB" sz="1400" i="1">
                            <a:latin typeface="Cambria Math" charset="0"/>
                          </a:rPr>
                          <m:t>𝑤</m:t>
                        </m:r>
                        <m:r>
                          <a:rPr lang="en-GB" sz="1400" i="1">
                            <a:latin typeface="Cambria Math" charset="0"/>
                          </a:rPr>
                          <m:t>,</m:t>
                        </m:r>
                        <m:r>
                          <a:rPr lang="en-GB" sz="1400" i="1">
                            <a:latin typeface="Cambria Math" charset="0"/>
                          </a:rPr>
                          <m:t>𝑏</m:t>
                        </m:r>
                      </m:e>
                    </m:d>
                    <m:r>
                      <a:rPr lang="en-GB" sz="140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GB" sz="14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GB" sz="1400" i="1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GB" sz="1400" i="1">
                            <a:latin typeface="Cambria Math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is-IS" sz="1400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sz="1400" i="1">
                            <a:latin typeface="Cambria Math" charset="0"/>
                          </a:rPr>
                          <m:t>𝑖</m:t>
                        </m:r>
                        <m:r>
                          <a:rPr lang="en-GB" sz="1400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GB" sz="1400" i="1">
                            <a:latin typeface="Cambria Math" charset="0"/>
                          </a:rPr>
                          <m:t>𝑚</m:t>
                        </m:r>
                      </m:sup>
                      <m:e>
                        <m:r>
                          <a:rPr lang="en-GB" sz="1400" i="1">
                            <a:latin typeface="Cambria Math" charset="0"/>
                          </a:rPr>
                          <m:t>𝐿</m:t>
                        </m:r>
                        <m:d>
                          <m:dPr>
                            <m:ctrlPr>
                              <a:rPr lang="en-GB" sz="1400" i="1">
                                <a:latin typeface="Cambria Math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GB" sz="14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GB" sz="1400" i="1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GB" sz="1400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d>
                                  <m:dPr>
                                    <m:ctrlPr>
                                      <a:rPr lang="en-GB" sz="1400" i="1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1400" i="1">
                                        <a:latin typeface="Cambria Math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  <m:r>
                              <a:rPr lang="en-GB" sz="1400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GB" sz="14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GB" sz="1400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GB" sz="1400" i="1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1400" i="1">
                                        <a:latin typeface="Cambria Math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</m:e>
                        </m:d>
                      </m:e>
                    </m:nary>
                    <m:r>
                      <a:rPr lang="en-GB" sz="1400" i="1">
                        <a:latin typeface="Cambria Math" charset="0"/>
                      </a:rPr>
                      <m:t> </m:t>
                    </m:r>
                  </m:oMath>
                </a14:m>
                <a:endParaRPr lang="en-GB" sz="1400" dirty="0"/>
              </a:p>
              <a:p>
                <a:pPr marL="0" indent="0">
                  <a:buNone/>
                </a:pPr>
                <a:r>
                  <a:rPr lang="en-US" sz="1400" dirty="0"/>
                  <a:t>	Goal: find optimal </a:t>
                </a:r>
                <a:r>
                  <a:rPr lang="en-US" sz="1400" dirty="0" err="1"/>
                  <a:t>w,b</a:t>
                </a:r>
                <a:r>
                  <a:rPr lang="en-US" sz="1400" dirty="0"/>
                  <a:t> to </a:t>
                </a:r>
                <a:r>
                  <a:rPr lang="en-US" sz="1400" dirty="0" err="1"/>
                  <a:t>minimise</a:t>
                </a:r>
                <a:r>
                  <a:rPr lang="en-US" sz="1400" dirty="0"/>
                  <a:t> J</a:t>
                </a:r>
                <a:r>
                  <a:rPr lang="en-US" sz="1400" dirty="0" smtClean="0"/>
                  <a:t>.</a:t>
                </a:r>
                <a:endParaRPr lang="en-US" sz="1400" cap="all" dirty="0"/>
              </a:p>
              <a:p>
                <a:r>
                  <a:rPr lang="en-US" sz="1400" dirty="0" smtClean="0"/>
                  <a:t>Cost Function Is Convex: So We Can </a:t>
                </a:r>
                <a:r>
                  <a:rPr lang="en-US" sz="1400" dirty="0" err="1" smtClean="0"/>
                  <a:t>Initialise</a:t>
                </a:r>
                <a:r>
                  <a:rPr lang="en-US" sz="1400" dirty="0" smtClean="0"/>
                  <a:t> Anywhere.  </a:t>
                </a:r>
                <a:endParaRPr lang="en-US" sz="1400" dirty="0"/>
              </a:p>
            </p:txBody>
          </p:sp>
        </mc:Choice>
        <mc:Fallback xmlns="">
          <p:sp>
            <p:nvSpPr>
              <p:cNvPr id="9" name="Content Placeholder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89846" y="1268047"/>
                <a:ext cx="4550795" cy="3810839"/>
              </a:xfrm>
              <a:blipFill rotWithShape="0">
                <a:blip r:embed="rId4"/>
                <a:stretch>
                  <a:fillRect l="-803" r="-8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2691" y="1387419"/>
            <a:ext cx="4920590" cy="369146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29654" y="4109155"/>
            <a:ext cx="440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smtClean="0">
                <a:solidFill>
                  <a:schemeClr val="bg1"/>
                </a:solidFill>
              </a:rPr>
              <a:t>W</a:t>
            </a:r>
            <a:endParaRPr lang="en-US" b="1" i="1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085592" y="4478487"/>
            <a:ext cx="4176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i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43464" y="1792963"/>
            <a:ext cx="1483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 smtClean="0">
                <a:solidFill>
                  <a:schemeClr val="bg1"/>
                </a:solidFill>
              </a:rPr>
              <a:t>J(</a:t>
            </a:r>
            <a:r>
              <a:rPr lang="en-US" sz="2400" b="1" i="1" dirty="0" err="1" smtClean="0">
                <a:solidFill>
                  <a:schemeClr val="bg1"/>
                </a:solidFill>
              </a:rPr>
              <a:t>w,b</a:t>
            </a:r>
            <a:r>
              <a:rPr lang="en-US" sz="2400" b="1" i="1" dirty="0" smtClean="0">
                <a:solidFill>
                  <a:schemeClr val="bg1"/>
                </a:solidFill>
              </a:rPr>
              <a:t>)</a:t>
            </a:r>
            <a:endParaRPr lang="en-US" sz="24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858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Regression: Cost Function	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To train parameters “w” and “b”, we need to define the cost function: 	</a:t>
                </a:r>
              </a:p>
              <a:p>
                <a:r>
                  <a:rPr lang="en-GB" b="1" u="sng" dirty="0" smtClean="0"/>
                  <a:t>Loss/ Error Function</a:t>
                </a:r>
                <a:r>
                  <a:rPr lang="en-GB" dirty="0" smtClean="0"/>
                  <a:t>: computes the error for a </a:t>
                </a:r>
                <a:r>
                  <a:rPr lang="en-GB" b="1" dirty="0" smtClean="0"/>
                  <a:t>single</a:t>
                </a:r>
                <a:r>
                  <a:rPr lang="en-GB" dirty="0" smtClean="0"/>
                  <a:t> training example.</a:t>
                </a:r>
                <a:r>
                  <a:rPr lang="en-GB" dirty="0"/>
                  <a:t>	</a:t>
                </a:r>
                <a:r>
                  <a:rPr lang="en-US" dirty="0" smtClean="0"/>
                  <a:t>L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GB" i="1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GB" i="1">
                            <a:latin typeface="Cambria Math" charset="0"/>
                          </a:rPr>
                          <m:t>(</m:t>
                        </m:r>
                        <m:r>
                          <a:rPr lang="en-GB" i="1">
                            <a:latin typeface="Cambria Math" charset="0"/>
                          </a:rPr>
                          <m:t>𝑖</m:t>
                        </m:r>
                        <m:r>
                          <a:rPr lang="en-GB" i="1">
                            <a:latin typeface="Cambria Math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charset="0"/>
                          </a:rPr>
                          <m:t>𝑦</m:t>
                        </m:r>
                      </m:e>
                      <m:sup>
                        <m:r>
                          <a:rPr lang="en-GB" i="1">
                            <a:latin typeface="Cambria Math" charset="0"/>
                          </a:rPr>
                          <m:t>(</m:t>
                        </m:r>
                        <m:r>
                          <a:rPr lang="en-GB" i="1">
                            <a:latin typeface="Cambria Math" charset="0"/>
                          </a:rPr>
                          <m:t>𝑖</m:t>
                        </m:r>
                        <m:r>
                          <a:rPr lang="en-GB" i="1">
                            <a:latin typeface="Cambria Math" charset="0"/>
                          </a:rPr>
                          <m:t>)</m:t>
                        </m:r>
                      </m:sup>
                    </m:sSup>
                    <m:r>
                      <a:rPr lang="en-GB" i="1">
                        <a:latin typeface="Cambria Math" charset="0"/>
                      </a:rPr>
                      <m:t>)=−(</m:t>
                    </m:r>
                    <m:sSup>
                      <m:sSupPr>
                        <m:ctrlPr>
                          <a:rPr lang="en-GB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GB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charset="0"/>
                              </a:rPr>
                              <m:t>𝑖</m:t>
                            </m:r>
                          </m:e>
                        </m:d>
                      </m:sup>
                    </m:sSup>
                    <m:func>
                      <m:funcPr>
                        <m:ctrlPr>
                          <a:rPr lang="en-GB" i="1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>
                            <a:latin typeface="Cambria Math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GB" i="1">
                                <a:latin typeface="Cambria Math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GB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GB" i="1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GB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d>
                                  <m:dPr>
                                    <m:ctrlPr>
                                      <a:rPr lang="en-GB" i="1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i="1">
                                        <a:latin typeface="Cambria Math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</m:e>
                        </m:d>
                      </m:e>
                    </m:func>
                    <m:r>
                      <a:rPr lang="en-GB" i="1">
                        <a:latin typeface="Cambria Math" charset="0"/>
                      </a:rPr>
                      <m:t>+</m:t>
                    </m:r>
                    <m:d>
                      <m:dPr>
                        <m:ctrlPr>
                          <a:rPr lang="en-GB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charset="0"/>
                          </a:rPr>
                          <m:t>1−</m:t>
                        </m:r>
                        <m:sSup>
                          <m:sSupPr>
                            <m:ctrlPr>
                              <a:rPr lang="en-GB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GB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latin typeface="Cambria Math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</m:e>
                    </m:d>
                    <m:r>
                      <m:rPr>
                        <m:sty m:val="p"/>
                      </m:rPr>
                      <a:rPr lang="en-GB">
                        <a:latin typeface="Cambria Math" charset="0"/>
                      </a:rPr>
                      <m:t>log</m:t>
                    </m:r>
                    <m:r>
                      <a:rPr lang="en-GB" i="1">
                        <a:latin typeface="Cambria Math" charset="0"/>
                      </a:rPr>
                      <m:t>⁡(1−</m:t>
                    </m:r>
                    <m:sSup>
                      <m:sSupPr>
                        <m:ctrlPr>
                          <a:rPr lang="en-GB" i="1">
                            <a:latin typeface="Cambria Math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GB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GB" i="1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d>
                          <m:dPr>
                            <m:ctrlPr>
                              <a:rPr lang="en-GB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charset="0"/>
                              </a:rPr>
                              <m:t>𝑖</m:t>
                            </m:r>
                          </m:e>
                        </m:d>
                      </m:sup>
                    </m:sSup>
                    <m:r>
                      <a:rPr lang="en-GB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GB" dirty="0" smtClean="0"/>
                  <a:t>)</a:t>
                </a:r>
                <a:endParaRPr lang="en-GB" dirty="0"/>
              </a:p>
              <a:p>
                <a:r>
                  <a:rPr lang="en-US" b="1" u="sng" dirty="0" smtClean="0"/>
                  <a:t>Cost function </a:t>
                </a:r>
                <a:r>
                  <a:rPr lang="en-US" dirty="0" smtClean="0"/>
                  <a:t>: </a:t>
                </a:r>
                <a:r>
                  <a:rPr lang="en-US" b="1" dirty="0" smtClean="0"/>
                  <a:t>Average</a:t>
                </a:r>
                <a:r>
                  <a:rPr lang="en-US" dirty="0" smtClean="0"/>
                  <a:t> of loss function for </a:t>
                </a:r>
                <a:r>
                  <a:rPr lang="en-US" b="1" dirty="0" smtClean="0"/>
                  <a:t>entire</a:t>
                </a:r>
                <a:r>
                  <a:rPr lang="en-US" dirty="0" smtClean="0"/>
                  <a:t> training set (m).		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charset="0"/>
                      </a:rPr>
                      <m:t>𝐽</m:t>
                    </m:r>
                    <m:d>
                      <m:dPr>
                        <m:ctrlPr>
                          <a:rPr lang="en-GB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GB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GB" b="0" i="1" smtClean="0">
                            <a:latin typeface="Cambria Math" charset="0"/>
                          </a:rPr>
                          <m:t>𝑏</m:t>
                        </m:r>
                      </m:e>
                    </m:d>
                    <m:r>
                      <a:rPr lang="en-GB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GB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GB" b="0" i="1" smtClean="0">
                            <a:latin typeface="Cambria Math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ctrlPr>
                          <a:rPr lang="is-IS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charset="0"/>
                          </a:rPr>
                          <m:t>𝑚</m:t>
                        </m:r>
                      </m:sup>
                      <m:e>
                        <m:r>
                          <a:rPr lang="en-GB" b="0" i="1" smtClean="0">
                            <a:latin typeface="Cambria Math" charset="0"/>
                          </a:rPr>
                          <m:t>𝐿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GB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GB" b="0" i="1" smtClean="0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GB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p>
                                <m:d>
                                  <m:dPr>
                                    <m:ctrlPr>
                                      <a:rPr lang="en-GB" b="0" i="1" smtClean="0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b="0" i="1" smtClean="0">
                                        <a:latin typeface="Cambria Math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  <m:r>
                              <a:rPr lang="en-GB" b="0" i="1" smtClean="0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GB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GB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GB" b="0" i="1" smtClean="0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b="0" i="1" smtClean="0">
                                        <a:latin typeface="Cambria Math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</m:e>
                        </m:d>
                      </m:e>
                    </m:nary>
                    <m:r>
                      <a:rPr lang="en-GB" b="0" i="1" smtClean="0">
                        <a:latin typeface="Cambria Math" charset="0"/>
                      </a:rPr>
                      <m:t> </m:t>
                    </m:r>
                  </m:oMath>
                </a14:m>
                <a:endParaRPr lang="en-GB" b="0" dirty="0" smtClean="0"/>
              </a:p>
              <a:p>
                <a:pPr marL="0" indent="0">
                  <a:buNone/>
                </a:pPr>
                <a:r>
                  <a:rPr lang="en-US" dirty="0" smtClean="0"/>
                  <a:t>	Goal: find optimal </a:t>
                </a:r>
                <a:r>
                  <a:rPr lang="en-US" dirty="0" err="1" smtClean="0"/>
                  <a:t>w,b</a:t>
                </a:r>
                <a:r>
                  <a:rPr lang="en-US" dirty="0" smtClean="0"/>
                  <a:t> to </a:t>
                </a:r>
                <a:r>
                  <a:rPr lang="en-US" dirty="0" err="1" smtClean="0"/>
                  <a:t>minimise</a:t>
                </a:r>
                <a:r>
                  <a:rPr lang="en-US" dirty="0" smtClean="0"/>
                  <a:t> J.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231" t="-1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799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70421"/>
            <a:ext cx="5456279" cy="409220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5852160" y="15697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dirty="0"/>
              <a:t>Logistic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41412" y="2249487"/>
                <a:ext cx="4459287" cy="3965046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b="1" u="sng" dirty="0"/>
                  <a:t>Definition: </a:t>
                </a:r>
                <a:r>
                  <a:rPr lang="en-US" dirty="0"/>
                  <a:t>Learning Algorithm for Binary Classification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b="1" u="sng" dirty="0"/>
                  <a:t>Parameters</a:t>
                </a:r>
                <a:r>
                  <a:rPr lang="en-US" dirty="0"/>
                  <a:t>: w, x, b</a:t>
                </a:r>
                <a:endParaRPr lang="en-US" b="1" u="sng" dirty="0"/>
              </a:p>
              <a:p>
                <a:pPr>
                  <a:lnSpc>
                    <a:spcPct val="110000"/>
                  </a:lnSpc>
                </a:pPr>
                <a:r>
                  <a:rPr lang="en-US" b="1" u="sng" dirty="0"/>
                  <a:t>Output/ Activation Function</a:t>
                </a:r>
                <a:r>
                  <a:rPr lang="en-US" dirty="0"/>
                  <a:t> :                             	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charset="0"/>
                          </a:rPr>
                          <m:t>𝑦</m:t>
                        </m:r>
                      </m:e>
                    </m:acc>
                    <m:r>
                      <a:rPr lang="en-GB" i="1">
                        <a:latin typeface="Cambria Math" charset="0"/>
                      </a:rPr>
                      <m:t>= </m:t>
                    </m:r>
                    <m:r>
                      <a:rPr lang="en-GB" i="1">
                        <a:latin typeface="Cambria Math" charset="0"/>
                        <a:ea typeface="Cambria Math" charset="0"/>
                        <a:cs typeface="Cambria Math" charset="0"/>
                      </a:rPr>
                      <m:t>𝜎</m:t>
                    </m:r>
                    <m:d>
                      <m:dPr>
                        <m:ctrlPr>
                          <a:rPr lang="en-GB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GB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GB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GB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lang="en-GB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</m:t>
                        </m:r>
                        <m:r>
                          <a:rPr lang="en-GB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𝑏</m:t>
                        </m:r>
                      </m:e>
                    </m:d>
                  </m:oMath>
                </a14:m>
                <a:endParaRPr lang="en-US" dirty="0"/>
              </a:p>
              <a:p>
                <a:pPr>
                  <a:lnSpc>
                    <a:spcPct val="110000"/>
                  </a:lnSpc>
                </a:pPr>
                <a:r>
                  <a:rPr lang="en-US" b="1" u="sng" dirty="0"/>
                  <a:t>Goal</a:t>
                </a:r>
                <a:r>
                  <a:rPr lang="en-US" dirty="0"/>
                  <a:t>: </a:t>
                </a:r>
                <a:r>
                  <a:rPr lang="en-US" b="1" dirty="0"/>
                  <a:t>Minimize</a:t>
                </a:r>
                <a:r>
                  <a:rPr lang="en-US" dirty="0"/>
                  <a:t> error between </a:t>
                </a:r>
                <a:r>
                  <a:rPr lang="en-US" b="1" dirty="0"/>
                  <a:t>predictions and training data</a:t>
                </a:r>
                <a:r>
                  <a:rPr lang="en-US" dirty="0"/>
                  <a:t>.</a:t>
                </a:r>
              </a:p>
              <a:p>
                <a:pPr lvl="1">
                  <a:lnSpc>
                    <a:spcPct val="110000"/>
                  </a:lnSpc>
                </a:pPr>
                <a:r>
                  <a:rPr lang="en-US" sz="2400" dirty="0"/>
                  <a:t>i.e.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b="0" i="1">
                            <a:latin typeface="Cambria Math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GB" sz="2400" b="0" i="1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GB" sz="2400" b="0" i="1">
                            <a:latin typeface="Cambria Math" charset="0"/>
                          </a:rPr>
                          <m:t>(</m:t>
                        </m:r>
                        <m:r>
                          <a:rPr lang="en-GB" sz="2400" b="0" i="1">
                            <a:latin typeface="Cambria Math" charset="0"/>
                          </a:rPr>
                          <m:t>𝑖</m:t>
                        </m:r>
                        <m:r>
                          <a:rPr lang="en-GB" sz="2400" b="0" i="1">
                            <a:latin typeface="Cambria Math" charset="0"/>
                          </a:rPr>
                          <m:t>)</m:t>
                        </m:r>
                      </m:sup>
                    </m:sSup>
                    <m:r>
                      <a:rPr lang="en-GB" sz="2400" b="0" i="1">
                        <a:latin typeface="Cambria Math" charset="0"/>
                      </a:rPr>
                      <m:t> </m:t>
                    </m:r>
                    <m:r>
                      <a:rPr lang="en-GB" sz="2400" b="0" i="1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sSup>
                      <m:sSupPr>
                        <m:ctrlPr>
                          <a:rPr lang="en-GB" sz="2400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GB" sz="2400" b="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GB" sz="24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GB" sz="2400" b="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e>
                        </m:d>
                      </m:sup>
                    </m:sSup>
                  </m:oMath>
                </a14:m>
                <a:endParaRPr lang="en-GB" sz="2400" b="0" dirty="0"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endParaRPr lang="en-US" sz="2400" dirty="0"/>
              </a:p>
              <a:p>
                <a:pPr>
                  <a:lnSpc>
                    <a:spcPct val="110000"/>
                  </a:lnSpc>
                </a:pPr>
                <a:endParaRPr lang="en-GB" b="0" dirty="0"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10000"/>
                  </a:lnSpc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2" y="2249487"/>
                <a:ext cx="4459287" cy="3965046"/>
              </a:xfrm>
              <a:blipFill rotWithShape="0">
                <a:blip r:embed="rId4"/>
                <a:stretch>
                  <a:fillRect l="-2732" t="-2615" r="-48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771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8847</TotalTime>
  <Words>990</Words>
  <Application>Microsoft Macintosh PowerPoint</Application>
  <PresentationFormat>Widescreen</PresentationFormat>
  <Paragraphs>116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Calibri</vt:lpstr>
      <vt:lpstr>Cambria Math</vt:lpstr>
      <vt:lpstr>Mangal</vt:lpstr>
      <vt:lpstr>Trebuchet MS</vt:lpstr>
      <vt:lpstr>Tw Cen MT</vt:lpstr>
      <vt:lpstr>Wingdings</vt:lpstr>
      <vt:lpstr>Arial</vt:lpstr>
      <vt:lpstr>Circuit</vt:lpstr>
      <vt:lpstr>Why Now?   </vt:lpstr>
      <vt:lpstr>Binary ClassifiCATION   </vt:lpstr>
      <vt:lpstr>Outline of Logistic Regression Algorithm</vt:lpstr>
      <vt:lpstr>Gradient descent algorithm</vt:lpstr>
      <vt:lpstr>Logistic Regression: Cost Function </vt:lpstr>
      <vt:lpstr>Logistic regression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Now?   </dc:title>
  <dc:creator>Akeel Ahamed</dc:creator>
  <cp:lastModifiedBy>Akeel Ahamed</cp:lastModifiedBy>
  <cp:revision>42</cp:revision>
  <dcterms:created xsi:type="dcterms:W3CDTF">2017-11-13T19:08:06Z</dcterms:created>
  <dcterms:modified xsi:type="dcterms:W3CDTF">2017-11-21T18:30:43Z</dcterms:modified>
</cp:coreProperties>
</file>

<file path=docProps/thumbnail.jpeg>
</file>